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3" d="100"/>
          <a:sy n="63" d="100"/>
        </p:scale>
        <p:origin x="1020" y="5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7/1/2021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7/1/2021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jp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ublicdomainpictures.net/en/view-image.php?image=319272&amp;picture=colorful-clouds-during-sunset" TargetMode="External"/><Relationship Id="rId2" Type="http://schemas.openxmlformats.org/officeDocument/2006/relationships/image" Target="../media/image6.jp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0C7522C-FFC5-461F-AD6D-448A76807CBC}"/>
              </a:ext>
            </a:extLst>
          </p:cNvPr>
          <p:cNvSpPr txBox="1">
            <a:spLocks/>
          </p:cNvSpPr>
          <p:nvPr/>
        </p:nvSpPr>
        <p:spPr>
          <a:xfrm>
            <a:off x="2466996" y="4284157"/>
            <a:ext cx="8033442" cy="1610282"/>
          </a:xfrm>
          <a:prstGeom prst="rect">
            <a:avLst/>
          </a:prstGeom>
        </p:spPr>
        <p:txBody>
          <a:bodyPr vert="horz" lIns="91440" tIns="45720" rIns="91440" bIns="45720" rtlCol="0" anchor="b" anchorCtr="0">
            <a:normAutofit fontScale="25000" lnSpcReduction="20000"/>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br>
              <a:rPr lang="en-US" sz="3600" dirty="0"/>
            </a:br>
            <a:endParaRPr lang="en-US" sz="3600" dirty="0"/>
          </a:p>
          <a:p>
            <a:pPr algn="ctr"/>
            <a:endParaRPr lang="en-US" sz="3600" dirty="0">
              <a:solidFill>
                <a:srgbClr val="FFC000"/>
              </a:solidFill>
            </a:endParaRPr>
          </a:p>
          <a:p>
            <a:pPr algn="ctr"/>
            <a:endParaRPr lang="en-US" sz="14400" dirty="0">
              <a:solidFill>
                <a:srgbClr val="FFC000"/>
              </a:solidFill>
            </a:endParaRPr>
          </a:p>
          <a:p>
            <a:pPr algn="ctr"/>
            <a:endParaRPr lang="en-US" sz="14400" dirty="0">
              <a:solidFill>
                <a:srgbClr val="FFC000"/>
              </a:solidFill>
            </a:endParaRPr>
          </a:p>
          <a:p>
            <a:pPr algn="ctr"/>
            <a:r>
              <a:rPr lang="en-US" sz="14400" dirty="0">
                <a:solidFill>
                  <a:srgbClr val="CC6600"/>
                </a:solidFill>
              </a:rPr>
              <a:t>ART WITHOUT PASSPORTS</a:t>
            </a:r>
            <a:br>
              <a:rPr lang="en-US" sz="8000" dirty="0">
                <a:solidFill>
                  <a:srgbClr val="FFC000"/>
                </a:solidFill>
              </a:rPr>
            </a:br>
            <a:r>
              <a:rPr lang="en-US" sz="9600" i="1" dirty="0">
                <a:solidFill>
                  <a:schemeClr val="tx1"/>
                </a:solidFill>
              </a:rPr>
              <a:t>Series Hosted by Greg J. Lewis</a:t>
            </a:r>
          </a:p>
          <a:p>
            <a:pPr algn="ctr"/>
            <a:endParaRPr lang="en-US" sz="9600" b="0" i="1" dirty="0">
              <a:solidFill>
                <a:schemeClr val="bg1"/>
              </a:solidFill>
            </a:endParaRPr>
          </a:p>
          <a:p>
            <a:pPr algn="ctr"/>
            <a:endParaRPr lang="en-US" sz="9600" b="0" i="1" dirty="0">
              <a:solidFill>
                <a:schemeClr val="bg1"/>
              </a:solidFill>
            </a:endParaRPr>
          </a:p>
          <a:p>
            <a:pPr algn="ctr"/>
            <a:endParaRPr lang="en-US" sz="7200" b="0" i="1" dirty="0">
              <a:solidFill>
                <a:schemeClr val="tx1"/>
              </a:solidFill>
            </a:endParaRPr>
          </a:p>
          <a:p>
            <a:pPr algn="ctr"/>
            <a:endParaRPr lang="en-US" sz="7200" b="0" i="1" dirty="0">
              <a:solidFill>
                <a:schemeClr val="tx1"/>
              </a:solidFill>
            </a:endParaRPr>
          </a:p>
          <a:p>
            <a:pPr algn="ctr"/>
            <a:endParaRPr lang="en-US" sz="7200" b="0" i="1" dirty="0">
              <a:solidFill>
                <a:schemeClr val="tx1"/>
              </a:solidFill>
            </a:endParaRPr>
          </a:p>
          <a:p>
            <a:pPr algn="ctr"/>
            <a:endParaRPr lang="en-US" sz="7200" b="0" i="1" dirty="0">
              <a:solidFill>
                <a:schemeClr val="tx1"/>
              </a:solidFill>
            </a:endParaRPr>
          </a:p>
          <a:p>
            <a:pPr algn="ctr"/>
            <a:endParaRPr lang="en-US" sz="7200" b="0" i="1" dirty="0">
              <a:solidFill>
                <a:schemeClr val="tx1"/>
              </a:solidFill>
            </a:endParaRPr>
          </a:p>
          <a:p>
            <a:pPr algn="ctr"/>
            <a:endParaRPr lang="en-US" sz="7200" b="0" i="1" dirty="0">
              <a:solidFill>
                <a:schemeClr val="tx1"/>
              </a:solidFill>
            </a:endParaRPr>
          </a:p>
          <a:p>
            <a:pPr algn="ctr"/>
            <a:endParaRPr lang="en-US" sz="7200" b="0" i="1" dirty="0">
              <a:solidFill>
                <a:schemeClr val="tx1"/>
              </a:solidFill>
            </a:endParaRPr>
          </a:p>
          <a:p>
            <a:pPr algn="ctr"/>
            <a:endParaRPr lang="en-US" sz="7200" b="0" i="1" dirty="0">
              <a:solidFill>
                <a:schemeClr val="tx1"/>
              </a:solidFill>
            </a:endParaRPr>
          </a:p>
          <a:p>
            <a:pPr algn="ctr"/>
            <a:endParaRPr lang="en-US" sz="7200" b="0" i="1" dirty="0">
              <a:solidFill>
                <a:schemeClr val="tx1"/>
              </a:solidFill>
            </a:endParaRPr>
          </a:p>
          <a:p>
            <a:pPr algn="ctr"/>
            <a:endParaRPr lang="en-US" sz="7200" b="0" i="1" dirty="0">
              <a:solidFill>
                <a:schemeClr val="tx1"/>
              </a:solidFill>
            </a:endParaRPr>
          </a:p>
          <a:p>
            <a:pPr algn="ctr"/>
            <a:endParaRPr lang="en-US" sz="7200" b="0" i="1" dirty="0">
              <a:solidFill>
                <a:schemeClr val="tx1"/>
              </a:solidFill>
            </a:endParaRPr>
          </a:p>
          <a:p>
            <a:pPr algn="ctr"/>
            <a:endParaRPr lang="en-US" sz="9600" b="0" i="1" dirty="0">
              <a:solidFill>
                <a:schemeClr val="bg1"/>
              </a:solidFill>
            </a:endParaRPr>
          </a:p>
          <a:p>
            <a:pPr algn="ctr"/>
            <a:endParaRPr lang="en-US" sz="9600" b="0" i="1" dirty="0">
              <a:solidFill>
                <a:schemeClr val="tx1"/>
              </a:solidFill>
            </a:endParaRPr>
          </a:p>
          <a:p>
            <a:pPr algn="ctr"/>
            <a:r>
              <a:rPr lang="en-US" sz="9600" b="0" i="1" dirty="0">
                <a:solidFill>
                  <a:schemeClr val="tx1"/>
                </a:solidFill>
              </a:rPr>
              <a:t>Art Presentations For Artists and Non-Artists Alike</a:t>
            </a:r>
            <a:endParaRPr lang="en-US" sz="16000" b="0" dirty="0">
              <a:solidFill>
                <a:schemeClr val="tx1"/>
              </a:solidFill>
            </a:endParaRPr>
          </a:p>
        </p:txBody>
      </p:sp>
      <p:grpSp>
        <p:nvGrpSpPr>
          <p:cNvPr id="5" name="Group 4">
            <a:extLst>
              <a:ext uri="{FF2B5EF4-FFF2-40B4-BE49-F238E27FC236}">
                <a16:creationId xmlns:a16="http://schemas.microsoft.com/office/drawing/2014/main" id="{7016248F-F024-4A7F-AFE4-926F6B283EB7}"/>
              </a:ext>
            </a:extLst>
          </p:cNvPr>
          <p:cNvGrpSpPr/>
          <p:nvPr/>
        </p:nvGrpSpPr>
        <p:grpSpPr>
          <a:xfrm>
            <a:off x="2139674" y="2018668"/>
            <a:ext cx="8893312" cy="3280616"/>
            <a:chOff x="195560" y="4108174"/>
            <a:chExt cx="8364915" cy="2923089"/>
          </a:xfrm>
        </p:grpSpPr>
        <p:pic>
          <p:nvPicPr>
            <p:cNvPr id="6" name="Picture 5">
              <a:extLst>
                <a:ext uri="{FF2B5EF4-FFF2-40B4-BE49-F238E27FC236}">
                  <a16:creationId xmlns:a16="http://schemas.microsoft.com/office/drawing/2014/main" id="{15A08393-91BD-4B4B-9EF4-EA77ACFA33AC}"/>
                </a:ext>
              </a:extLst>
            </p:cNvPr>
            <p:cNvPicPr>
              <a:picLocks noChangeAspect="1"/>
            </p:cNvPicPr>
            <p:nvPr/>
          </p:nvPicPr>
          <p:blipFill>
            <a:blip r:embed="rId2"/>
            <a:stretch>
              <a:fillRect/>
            </a:stretch>
          </p:blipFill>
          <p:spPr>
            <a:xfrm>
              <a:off x="195560" y="4108174"/>
              <a:ext cx="8351683" cy="2923089"/>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FE4C5948-9C16-4C23-99ED-DF03B3D2913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6904907" y="4933351"/>
              <a:ext cx="1655568" cy="2085379"/>
            </a:xfrm>
            <a:prstGeom prst="rect">
              <a:avLst/>
            </a:prstGeom>
            <a:ln>
              <a:noFill/>
            </a:ln>
            <a:effectLst>
              <a:outerShdw blurRad="292100" dist="139700" dir="2700000" algn="tl" rotWithShape="0">
                <a:srgbClr val="333333">
                  <a:alpha val="65000"/>
                </a:srgbClr>
              </a:outerShdw>
            </a:effectLst>
          </p:spPr>
        </p:pic>
      </p:grpSp>
      <p:pic>
        <p:nvPicPr>
          <p:cNvPr id="8" name="Picture 7">
            <a:extLst>
              <a:ext uri="{FF2B5EF4-FFF2-40B4-BE49-F238E27FC236}">
                <a16:creationId xmlns:a16="http://schemas.microsoft.com/office/drawing/2014/main" id="{AA87A03E-6F71-4974-A081-F39ADC7BDF06}"/>
              </a:ext>
            </a:extLst>
          </p:cNvPr>
          <p:cNvPicPr>
            <a:picLocks noChangeAspect="1"/>
          </p:cNvPicPr>
          <p:nvPr/>
        </p:nvPicPr>
        <p:blipFill>
          <a:blip r:embed="rId5"/>
          <a:stretch>
            <a:fillRect/>
          </a:stretch>
        </p:blipFill>
        <p:spPr>
          <a:xfrm>
            <a:off x="5885755" y="203208"/>
            <a:ext cx="1401150" cy="706478"/>
          </a:xfrm>
          <a:prstGeom prst="rect">
            <a:avLst/>
          </a:prstGeom>
          <a:ln>
            <a:solidFill>
              <a:srgbClr val="FFC000"/>
            </a:solidFill>
          </a:ln>
          <a:effectLst>
            <a:outerShdw blurRad="292100" dist="139700" dir="2700000" algn="tl" rotWithShape="0">
              <a:srgbClr val="333333">
                <a:alpha val="65000"/>
              </a:srgbClr>
            </a:outerShdw>
          </a:effectLst>
        </p:spPr>
      </p:pic>
      <p:grpSp>
        <p:nvGrpSpPr>
          <p:cNvPr id="9" name="Group 8">
            <a:extLst>
              <a:ext uri="{FF2B5EF4-FFF2-40B4-BE49-F238E27FC236}">
                <a16:creationId xmlns:a16="http://schemas.microsoft.com/office/drawing/2014/main" id="{04D89BC0-9257-4794-A155-988CE81FB8FA}"/>
              </a:ext>
            </a:extLst>
          </p:cNvPr>
          <p:cNvGrpSpPr/>
          <p:nvPr/>
        </p:nvGrpSpPr>
        <p:grpSpPr>
          <a:xfrm>
            <a:off x="2139674" y="2074939"/>
            <a:ext cx="8893312" cy="3280616"/>
            <a:chOff x="195560" y="4108174"/>
            <a:chExt cx="8364915" cy="2923089"/>
          </a:xfrm>
        </p:grpSpPr>
        <p:pic>
          <p:nvPicPr>
            <p:cNvPr id="10" name="Picture 9">
              <a:extLst>
                <a:ext uri="{FF2B5EF4-FFF2-40B4-BE49-F238E27FC236}">
                  <a16:creationId xmlns:a16="http://schemas.microsoft.com/office/drawing/2014/main" id="{A67DA1EF-CE74-4F44-9660-4F693431916F}"/>
                </a:ext>
              </a:extLst>
            </p:cNvPr>
            <p:cNvPicPr>
              <a:picLocks noChangeAspect="1"/>
            </p:cNvPicPr>
            <p:nvPr/>
          </p:nvPicPr>
          <p:blipFill>
            <a:blip r:embed="rId2"/>
            <a:stretch>
              <a:fillRect/>
            </a:stretch>
          </p:blipFill>
          <p:spPr>
            <a:xfrm>
              <a:off x="195560" y="4108174"/>
              <a:ext cx="8351683" cy="2923089"/>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DB6CF3A7-98E9-4640-8A8A-FCB36A5DA54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6904907" y="4933351"/>
              <a:ext cx="1655568" cy="208537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607043445"/>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3524FED7-F6DA-4299-8D26-ABF94BEB6D9C}"/>
              </a:ext>
            </a:extLst>
          </p:cNvPr>
          <p:cNvSpPr txBox="1">
            <a:spLocks noChangeArrowheads="1"/>
          </p:cNvSpPr>
          <p:nvPr/>
        </p:nvSpPr>
        <p:spPr bwMode="auto">
          <a:xfrm>
            <a:off x="869852" y="3670545"/>
            <a:ext cx="10452296" cy="30654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chemeClr val="tx1">
                    <a:lumMod val="95000"/>
                    <a:lumOff val="5000"/>
                  </a:schemeClr>
                </a:solidFill>
                <a:effectLst/>
                <a:latin typeface="Open Sans" panose="020B0606030504020204" pitchFamily="34" charset="0"/>
              </a:rPr>
              <a:t>FRIDAY, JULY 16 – 3:00PM</a:t>
            </a:r>
            <a:endParaRPr kumimoji="0" lang="en-US" altLang="en-US" sz="1200" b="0" i="0" u="none" strike="noStrike" cap="none" normalizeH="0" baseline="0" dirty="0">
              <a:ln>
                <a:noFill/>
              </a:ln>
              <a:solidFill>
                <a:schemeClr val="tx1">
                  <a:lumMod val="95000"/>
                  <a:lumOff val="5000"/>
                </a:schemeClr>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chemeClr val="tx1">
                    <a:lumMod val="95000"/>
                    <a:lumOff val="5000"/>
                  </a:schemeClr>
                </a:solidFill>
                <a:effectLst/>
                <a:latin typeface="Open Sans" panose="020B0606030504020204" pitchFamily="34" charset="0"/>
              </a:rPr>
              <a:t>En</a:t>
            </a:r>
            <a:r>
              <a:rPr kumimoji="0" lang="en-US" altLang="en-US" sz="2800" b="1" i="0" u="none" strike="noStrike" cap="none" normalizeH="0" baseline="0" dirty="0">
                <a:ln>
                  <a:noFill/>
                </a:ln>
                <a:solidFill>
                  <a:schemeClr val="tx1">
                    <a:lumMod val="95000"/>
                    <a:lumOff val="5000"/>
                  </a:schemeClr>
                </a:solidFill>
                <a:effectLst/>
                <a:latin typeface="Open Sans" panose="020B0606030504020204" pitchFamily="34" charset="0"/>
              </a:rPr>
              <a:t> Plein Air - The Power of Painting Outdoors</a:t>
            </a:r>
            <a:r>
              <a:rPr kumimoji="0" lang="en-US" altLang="en-US" sz="1200" b="0" i="0" u="none" strike="noStrike" cap="none" normalizeH="0" baseline="0" dirty="0">
                <a:ln>
                  <a:noFill/>
                </a:ln>
                <a:solidFill>
                  <a:schemeClr val="tx1">
                    <a:lumMod val="95000"/>
                    <a:lumOff val="5000"/>
                  </a:schemeClr>
                </a:solidFill>
                <a:effectLst/>
                <a:latin typeface="Calibri" panose="020F050202020403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Open Sans" panose="020B0606030504020204" pitchFamily="34" charset="0"/>
              </a:rPr>
              <a:t>The French term </a:t>
            </a:r>
            <a:r>
              <a:rPr kumimoji="0" lang="en-US" altLang="en-US" sz="1800" b="0" i="1" u="none" strike="noStrike" cap="none" normalizeH="0" baseline="0" dirty="0" err="1">
                <a:ln>
                  <a:noFill/>
                </a:ln>
                <a:solidFill>
                  <a:srgbClr val="000000"/>
                </a:solidFill>
                <a:effectLst/>
                <a:latin typeface="Open Sans" panose="020B0606030504020204" pitchFamily="34" charset="0"/>
              </a:rPr>
              <a:t>En</a:t>
            </a:r>
            <a:r>
              <a:rPr kumimoji="0" lang="en-US" altLang="en-US" sz="1800" b="0" i="1" u="none" strike="noStrike" cap="none" normalizeH="0" baseline="0" dirty="0">
                <a:ln>
                  <a:noFill/>
                </a:ln>
                <a:solidFill>
                  <a:srgbClr val="000000"/>
                </a:solidFill>
                <a:effectLst/>
                <a:latin typeface="Open Sans" panose="020B0606030504020204" pitchFamily="34" charset="0"/>
              </a:rPr>
              <a:t> Plein Air</a:t>
            </a:r>
            <a:r>
              <a:rPr kumimoji="0" lang="en-US" altLang="en-US" sz="1800" b="0" i="0" u="none" strike="noStrike" cap="none" normalizeH="0" baseline="0" dirty="0">
                <a:ln>
                  <a:noFill/>
                </a:ln>
                <a:solidFill>
                  <a:srgbClr val="000000"/>
                </a:solidFill>
                <a:effectLst/>
                <a:latin typeface="Open Sans" panose="020B0606030504020204" pitchFamily="34" charset="0"/>
              </a:rPr>
              <a:t>, or "in the open air" refers to drawings, paintings, watercolors that are completed on locations, outdoors. This presentation explores the experience of what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Open Sans" panose="020B0606030504020204" pitchFamily="34" charset="0"/>
              </a:rPr>
              <a:t>eye sees and the heart and hand expresses.</a:t>
            </a:r>
            <a:r>
              <a:rPr kumimoji="0" lang="en-US" altLang="en-US" sz="1000" b="0" i="0" u="none" strike="noStrike" cap="none" normalizeH="0" baseline="0" dirty="0">
                <a:ln>
                  <a:noFill/>
                </a:ln>
                <a:solidFill>
                  <a:srgbClr val="000000"/>
                </a:solidFill>
                <a:effectLst/>
                <a:latin typeface="Calibri" panose="020F050202020403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1" u="none" strike="noStrike" cap="none" normalizeH="0" baseline="0" dirty="0">
                <a:ln>
                  <a:noFill/>
                </a:ln>
                <a:solidFill>
                  <a:schemeClr val="tx1">
                    <a:lumMod val="95000"/>
                    <a:lumOff val="5000"/>
                  </a:schemeClr>
                </a:solidFill>
                <a:effectLst/>
                <a:latin typeface="Calibri" panose="020F0502020204030204" pitchFamily="34" charset="0"/>
              </a:rPr>
              <a:t>Join us for an afternoon in </a:t>
            </a:r>
            <a:r>
              <a:rPr kumimoji="0" lang="en-US" altLang="en-US" sz="2800" b="1" i="1" u="none" strike="noStrike" cap="none" normalizeH="0" baseline="0" dirty="0" err="1">
                <a:ln>
                  <a:noFill/>
                </a:ln>
                <a:solidFill>
                  <a:schemeClr val="tx1">
                    <a:lumMod val="95000"/>
                    <a:lumOff val="5000"/>
                  </a:schemeClr>
                </a:solidFill>
                <a:effectLst/>
                <a:latin typeface="Calibri" panose="020F0502020204030204" pitchFamily="34" charset="0"/>
              </a:rPr>
              <a:t>En</a:t>
            </a:r>
            <a:r>
              <a:rPr kumimoji="0" lang="en-US" altLang="en-US" sz="2800" b="1" i="1" u="none" strike="noStrike" cap="none" normalizeH="0" baseline="0" dirty="0">
                <a:ln>
                  <a:noFill/>
                </a:ln>
                <a:solidFill>
                  <a:schemeClr val="tx1">
                    <a:lumMod val="95000"/>
                    <a:lumOff val="5000"/>
                  </a:schemeClr>
                </a:solidFill>
                <a:effectLst/>
                <a:latin typeface="Calibri" panose="020F0502020204030204" pitchFamily="34" charset="0"/>
              </a:rPr>
              <a:t> Plein Air...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D484D5C0-C0E5-41E5-A0F4-ADDAB03DABEC}"/>
              </a:ext>
            </a:extLst>
          </p:cNvPr>
          <p:cNvSpPr/>
          <p:nvPr/>
        </p:nvSpPr>
        <p:spPr>
          <a:xfrm>
            <a:off x="1266092" y="1294228"/>
            <a:ext cx="10353822" cy="158964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a:extLst>
              <a:ext uri="{FF2B5EF4-FFF2-40B4-BE49-F238E27FC236}">
                <a16:creationId xmlns:a16="http://schemas.microsoft.com/office/drawing/2014/main" id="{C6EC1E69-48F4-423B-B253-185D5F4988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29" t="16681" r="4768" b="19336"/>
          <a:stretch/>
        </p:blipFill>
        <p:spPr bwMode="auto">
          <a:xfrm>
            <a:off x="2533555" y="608891"/>
            <a:ext cx="7124890" cy="28201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2171147248"/>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7BFE4A-69A5-4222-989F-05FA815B6075}"/>
              </a:ext>
            </a:extLst>
          </p:cNvPr>
          <p:cNvSpPr/>
          <p:nvPr/>
        </p:nvSpPr>
        <p:spPr>
          <a:xfrm>
            <a:off x="740185" y="762000"/>
            <a:ext cx="10353822" cy="2188138"/>
          </a:xfrm>
          <a:prstGeom prst="rect">
            <a:avLst/>
          </a:prstGeom>
          <a:blipFill dpi="0"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a:extLst>
              <a:ext uri="{FF2B5EF4-FFF2-40B4-BE49-F238E27FC236}">
                <a16:creationId xmlns:a16="http://schemas.microsoft.com/office/drawing/2014/main" id="{0AA8F9C9-473B-4901-96D4-5CF72F0137F0}"/>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l="3180" t="4337" r="20762" b="16332"/>
          <a:stretch/>
        </p:blipFill>
        <p:spPr bwMode="auto">
          <a:xfrm>
            <a:off x="3392557" y="307920"/>
            <a:ext cx="5049078" cy="30962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8" name="TextBox 7">
            <a:extLst>
              <a:ext uri="{FF2B5EF4-FFF2-40B4-BE49-F238E27FC236}">
                <a16:creationId xmlns:a16="http://schemas.microsoft.com/office/drawing/2014/main" id="{F0B943BD-DB64-47AE-9EB8-11D7F405DDB6}"/>
              </a:ext>
            </a:extLst>
          </p:cNvPr>
          <p:cNvSpPr txBox="1"/>
          <p:nvPr/>
        </p:nvSpPr>
        <p:spPr>
          <a:xfrm>
            <a:off x="332426" y="3642360"/>
            <a:ext cx="11169340" cy="2346796"/>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773E18"/>
                </a:solidFill>
                <a:effectLst/>
                <a:latin typeface="Open Sans" panose="020B0606030504020204" pitchFamily="34" charset="0"/>
              </a:rPr>
              <a:t>FRIDAY, JULY 23 – 3:00PM</a:t>
            </a:r>
            <a:endParaRPr kumimoji="0" lang="en-US" altLang="en-US" sz="1050" b="0" i="0" u="none" strike="noStrike" cap="none" normalizeH="0" baseline="0" dirty="0">
              <a:ln>
                <a:noFill/>
              </a:ln>
              <a:solidFill>
                <a:srgbClr val="773E18"/>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773E18"/>
                </a:solidFill>
                <a:effectLst/>
                <a:latin typeface="Open Sans" panose="020B0606030504020204" pitchFamily="34" charset="0"/>
              </a:rPr>
              <a:t>The Travel Sketchbook: Imaginations on Paper</a:t>
            </a:r>
            <a:endParaRPr kumimoji="0" lang="en-US" altLang="en-US" sz="1050" b="0" i="0" u="none" strike="noStrike" cap="none" normalizeH="0" baseline="0" dirty="0">
              <a:ln>
                <a:noFill/>
              </a:ln>
              <a:solidFill>
                <a:srgbClr val="773E18"/>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A2A2A"/>
                </a:solidFill>
                <a:effectLst/>
                <a:latin typeface="Arial" panose="020B0604020202020204" pitchFamily="34" charset="0"/>
              </a:rPr>
              <a:t>To capture a travel subject with your camera is one thing. But to capture that same subject with artist tools on paper is another. Always at the ready, the travel sketchbook to there to express your seeing eye’s imagination. Often written notes ocupy the art page. The time of day with its light, color and textured shadows of the scene, sparks memories to capture. </a:t>
            </a:r>
            <a:endParaRPr kumimoji="0" lang="en-US" altLang="en-US" sz="2400" b="1" i="1" u="none" strike="noStrike" cap="none" normalizeH="0" baseline="0" dirty="0">
              <a:ln>
                <a:noFill/>
              </a:ln>
              <a:solidFill>
                <a:srgbClr val="773E18"/>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dirty="0">
                <a:ln>
                  <a:noFill/>
                </a:ln>
                <a:solidFill>
                  <a:srgbClr val="773E18"/>
                </a:solidFill>
                <a:effectLst/>
                <a:latin typeface="Calibri" panose="020F0502020204030204" pitchFamily="34" charset="0"/>
              </a:rPr>
              <a:t>Join us for an afternoon of The Travel Sketchbook...</a:t>
            </a:r>
          </a:p>
        </p:txBody>
      </p:sp>
    </p:spTree>
    <p:extLst>
      <p:ext uri="{BB962C8B-B14F-4D97-AF65-F5344CB8AC3E}">
        <p14:creationId xmlns:p14="http://schemas.microsoft.com/office/powerpoint/2010/main" val="2039589998"/>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34</TotalTime>
  <Words>185</Words>
  <Application>Microsoft Office PowerPoint</Application>
  <PresentationFormat>Widescreen</PresentationFormat>
  <Paragraphs>32</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Gill Sans MT</vt:lpstr>
      <vt:lpstr>Open Sans</vt:lpstr>
      <vt:lpstr>Gallery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Lewis</dc:creator>
  <cp:lastModifiedBy>Greg Lewis</cp:lastModifiedBy>
  <cp:revision>7</cp:revision>
  <dcterms:created xsi:type="dcterms:W3CDTF">2021-06-29T20:11:45Z</dcterms:created>
  <dcterms:modified xsi:type="dcterms:W3CDTF">2021-07-02T06:07:17Z</dcterms:modified>
</cp:coreProperties>
</file>